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Dosis"/>
      <p:regular r:id="rId46"/>
      <p:bold r:id="rId47"/>
    </p:embeddedFont>
    <p:embeddedFont>
      <p:font typeface="Amatic SC"/>
      <p:regular r:id="rId48"/>
      <p:bold r:id="rId49"/>
    </p:embeddedFont>
    <p:embeddedFont>
      <p:font typeface="Source Code Pro"/>
      <p:regular r:id="rId50"/>
      <p:bold r:id="rId51"/>
      <p:italic r:id="rId52"/>
      <p:boldItalic r:id="rId53"/>
    </p:embeddedFont>
    <p:embeddedFont>
      <p:font typeface="Titillium Web"/>
      <p:regular r:id="rId54"/>
      <p:bold r:id="rId55"/>
      <p:italic r:id="rId56"/>
      <p:boldItalic r:id="rId57"/>
    </p:embeddedFont>
    <p:embeddedFont>
      <p:font typeface="Dosis ExtraLight"/>
      <p:regular r:id="rId58"/>
      <p:bold r:id="rId59"/>
    </p:embeddedFont>
    <p:embeddedFont>
      <p:font typeface="Titillium Web Light"/>
      <p:regular r:id="rId60"/>
      <p:bold r:id="rId61"/>
      <p:italic r:id="rId62"/>
      <p:boldItalic r:id="rId63"/>
    </p:embeddedFont>
    <p:embeddedFont>
      <p:font typeface="Source Sans Pr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Dosis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AmaticSC-regular.fntdata"/><Relationship Id="rId47" Type="http://schemas.openxmlformats.org/officeDocument/2006/relationships/font" Target="fonts/Dosis-bold.fntdata"/><Relationship Id="rId49" Type="http://schemas.openxmlformats.org/officeDocument/2006/relationships/font" Target="fonts/AmaticSC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TitilliumWebLight-italic.fntdata"/><Relationship Id="rId61" Type="http://schemas.openxmlformats.org/officeDocument/2006/relationships/font" Target="fonts/TitilliumWebLight-bold.fntdata"/><Relationship Id="rId20" Type="http://schemas.openxmlformats.org/officeDocument/2006/relationships/slide" Target="slides/slide14.xml"/><Relationship Id="rId64" Type="http://schemas.openxmlformats.org/officeDocument/2006/relationships/font" Target="fonts/SourceSansPro-regular.fntdata"/><Relationship Id="rId63" Type="http://schemas.openxmlformats.org/officeDocument/2006/relationships/font" Target="fonts/TitilliumWebLight-boldItalic.fntdata"/><Relationship Id="rId22" Type="http://schemas.openxmlformats.org/officeDocument/2006/relationships/slide" Target="slides/slide16.xml"/><Relationship Id="rId66" Type="http://schemas.openxmlformats.org/officeDocument/2006/relationships/font" Target="fonts/SourceSansPro-italic.fntdata"/><Relationship Id="rId21" Type="http://schemas.openxmlformats.org/officeDocument/2006/relationships/slide" Target="slides/slide15.xml"/><Relationship Id="rId65" Type="http://schemas.openxmlformats.org/officeDocument/2006/relationships/font" Target="fonts/SourceSansPr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SourceSansPro-boldItalic.fntdata"/><Relationship Id="rId60" Type="http://schemas.openxmlformats.org/officeDocument/2006/relationships/font" Target="fonts/TitilliumWeb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urceCodePro-bold.fntdata"/><Relationship Id="rId50" Type="http://schemas.openxmlformats.org/officeDocument/2006/relationships/font" Target="fonts/SourceCodePro-regular.fntdata"/><Relationship Id="rId53" Type="http://schemas.openxmlformats.org/officeDocument/2006/relationships/font" Target="fonts/SourceCodePro-boldItalic.fntdata"/><Relationship Id="rId52" Type="http://schemas.openxmlformats.org/officeDocument/2006/relationships/font" Target="fonts/SourceCodePro-italic.fntdata"/><Relationship Id="rId11" Type="http://schemas.openxmlformats.org/officeDocument/2006/relationships/slide" Target="slides/slide5.xml"/><Relationship Id="rId55" Type="http://schemas.openxmlformats.org/officeDocument/2006/relationships/font" Target="fonts/TitilliumWeb-bold.fntdata"/><Relationship Id="rId10" Type="http://schemas.openxmlformats.org/officeDocument/2006/relationships/slide" Target="slides/slide4.xml"/><Relationship Id="rId54" Type="http://schemas.openxmlformats.org/officeDocument/2006/relationships/font" Target="fonts/TitilliumWeb-regular.fntdata"/><Relationship Id="rId13" Type="http://schemas.openxmlformats.org/officeDocument/2006/relationships/slide" Target="slides/slide7.xml"/><Relationship Id="rId57" Type="http://schemas.openxmlformats.org/officeDocument/2006/relationships/font" Target="fonts/TitilliumWeb-boldItalic.fntdata"/><Relationship Id="rId12" Type="http://schemas.openxmlformats.org/officeDocument/2006/relationships/slide" Target="slides/slide6.xml"/><Relationship Id="rId56" Type="http://schemas.openxmlformats.org/officeDocument/2006/relationships/font" Target="fonts/TitilliumWeb-italic.fntdata"/><Relationship Id="rId15" Type="http://schemas.openxmlformats.org/officeDocument/2006/relationships/slide" Target="slides/slide9.xml"/><Relationship Id="rId59" Type="http://schemas.openxmlformats.org/officeDocument/2006/relationships/font" Target="fonts/DosisExtraLight-bold.fntdata"/><Relationship Id="rId14" Type="http://schemas.openxmlformats.org/officeDocument/2006/relationships/slide" Target="slides/slide8.xml"/><Relationship Id="rId58" Type="http://schemas.openxmlformats.org/officeDocument/2006/relationships/font" Target="fonts/DosisExtra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6" name="Shape 7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7" name="Google Shape;7707;g36c10bab2c_0_76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8" name="Google Shape;7708;g36c10bab2c_0_7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Google Shape;7792;g36c10bab2c_0_345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3" name="Google Shape;7793;g36c10bab2c_0_34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0" name="Shape 7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1" name="Google Shape;7801;g36c10bab2c_0_346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2" name="Google Shape;7802;g36c10bab2c_0_34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8" name="Shape 7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9" name="Google Shape;7809;g36c10bab2c_0_345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0" name="Google Shape;7810;g36c10bab2c_0_34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Beginning with a quick review of the beginner track from spring quarter linear and logistic regression.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with prior experience might already be familiar, but we want to ease into the workshops.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6" name="Shape 7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7" name="Google Shape;7817;g36f5cb2f1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8" name="Google Shape;7818;g36f5cb2f1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machine learning differ from other areas of computer science and programming?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5" name="Shape 7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6" name="Google Shape;7826;g64ecdcfca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7" name="Google Shape;7827;g64ecdcfca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examples of each type of machine learning: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Applications: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Data mining - finding patterns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medical imaging - image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Algorithms: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GANs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Autoencoders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Agents taking actions, decision-making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e.g. playing video games, maximizing the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The focus of this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CNNs, RNNs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classification, regression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0" name="Shape 7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1" name="Google Shape;7831;g391051380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2" name="Google Shape;7832;g39105138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Representation: </a:t>
            </a:r>
            <a:r>
              <a:rPr lang="en"/>
              <a:t>how to represent knowledge   EG   include decision trees, neural networks, support vector machines, model ensembles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Evaluation: the way to evaluate candidate programs (hypotheses)   </a:t>
            </a:r>
            <a:r>
              <a:rPr lang="en">
                <a:solidFill>
                  <a:schemeClr val="dk1"/>
                </a:solidFill>
              </a:rPr>
              <a:t>EG   include accuracy, prediction and recall, squared error, likelihood, posterior probability, cost, margin, entropy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Optimization:  the way candidate programs are generated known as the search process.   </a:t>
            </a:r>
            <a:r>
              <a:rPr lang="en">
                <a:solidFill>
                  <a:schemeClr val="dk1"/>
                </a:solidFill>
              </a:rPr>
              <a:t>EG   combinatorial optimization, convex optimization, constrained optimization.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8" name="Shape 7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9" name="Google Shape;7839;g449caf7a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0" name="Google Shape;7840;g449caf7a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definition of classification and regression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examples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9" name="Shape 7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0" name="Google Shape;7860;g449caf7a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1" name="Google Shape;7861;g449caf7a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9" name="Shape 7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0" name="Google Shape;7870;g449caf7a2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1" name="Google Shape;7871;g449caf7a2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8" name="Shape 7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9" name="Google Shape;7879;g449caf7a2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0" name="Google Shape;7880;g449caf7a2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4" name="Shape 7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5" name="Google Shape;7715;g36c10bab2c_0_34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6" name="Google Shape;7716;g36c10bab2c_0_34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5" name="Shape 7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" name="Google Shape;7886;g449caf7a2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7" name="Google Shape;7887;g449caf7a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4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449caf7a2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449caf7a2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1" name="Shape 7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2" name="Google Shape;7902;g64ecdcfc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3" name="Google Shape;7903;g64ecdcfc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7" name="Shape 7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8" name="Google Shape;7908;g391051380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9" name="Google Shape;7909;g391051380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5" name="Shape 7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6" name="Google Shape;7916;g38d24b7a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7" name="Google Shape;7917;g38d24b7a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3" name="Shape 7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4" name="Google Shape;7924;g36f5cb2f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5" name="Google Shape;7925;g36f5cb2f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1" name="Shape 7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2" name="Google Shape;7932;g36c10bab2c_0_346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3" name="Google Shape;7933;g36c10bab2c_0_34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9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g449caf7a26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1" name="Google Shape;7941;g449caf7a2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7" name="Shape 7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8" name="Google Shape;7948;g449caf7a2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9" name="Google Shape;7949;g449caf7a2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3" name="Shape 7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4" name="Google Shape;7954;g36c10bab2c_0_345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5" name="Google Shape;7955;g36c10bab2c_0_34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2" name="Shape 7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3" name="Google Shape;7723;g36c10bab2c_0_345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4" name="Google Shape;7724;g36c10bab2c_0_34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1" name="Shape 7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2" name="Google Shape;7962;g36c10bab2c_0_34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3" name="Google Shape;7963;g36c10bab2c_0_34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neural network?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9" name="Shape 7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0" name="Google Shape;7970;g1d028b1a46397aa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1" name="Google Shape;7971;g1d028b1a46397aa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 process as logistic regression, just applied many times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0" name="Shape 7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" name="Google Shape;7991;g639cc723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2" name="Google Shape;7992;g639cc723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0" name="Shape 8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1" name="Google Shape;8001;g639cc7234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2" name="Google Shape;8002;g639cc7234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6" name="Shape 8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" name="Google Shape;8007;g1d028b1a46397aa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8" name="Google Shape;8008;g1d028b1a46397aa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2" name="Shape 8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3" name="Google Shape;8013;g36c10bab2c_0_230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4" name="Google Shape;8014;g36c10bab2c_0_23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0" name="Shape 8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1" name="Google Shape;8021;g38e074326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2" name="Google Shape;8022;g38e07432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8" name="Shape 8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9" name="Google Shape;8029;g38e07432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0" name="Google Shape;8030;g38e0743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6" name="Shape 8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7" name="Google Shape;8037;g36c10bab2c_0_346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8" name="Google Shape;8038;g36c10bab2c_0_34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4" name="Shape 8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5" name="Google Shape;8045;g38e0743267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6" name="Google Shape;8046;g38e07432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8" name="Shape 7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9" name="Google Shape;7739;g449caf7a26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0" name="Google Shape;7740;g449caf7a26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4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g38f6fa4df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6" name="Google Shape;7746;g38f6fa4d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2" name="Shape 7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3" name="Google Shape;7753;g36c10bab2c_0_268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4" name="Google Shape;7754;g36c10bab2c_0_26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3" name="Shape 7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4" name="Google Shape;7764;g36c10bab2c_0_306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5" name="Google Shape;7765;g36c10bab2c_0_30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3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4" name="Google Shape;7774;g36c10bab2c_0_345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5" name="Google Shape;7775;g36c10bab2c_0_34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5: hyperparameters, optimization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2" name="Shape 7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" name="Google Shape;7783;g36c10bab2c_0_345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4" name="Google Shape;7784;g36c10bab2c_0_34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8" name="Google Shape;58;p1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9" name="Google Shape;59;p1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40" name="Google Shape;140;p1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1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60" name="Google Shape;260;p1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1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70" name="Google Shape;470;p1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5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5" name="Google Shape;575;p15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76" name="Google Shape;576;p15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77" name="Google Shape;577;p15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15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58" name="Google Shape;658;p15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78" name="Google Shape;778;p15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15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88" name="Google Shape;988;p15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5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5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5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5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5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5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5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5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5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5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5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5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5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5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5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5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5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5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5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5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5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5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5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5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5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5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5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5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5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5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5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5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5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6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3" name="Google Shape;1093;p1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94" name="Google Shape;1094;p16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95" name="Google Shape;1095;p16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16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76" name="Google Shape;1176;p16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" name="Google Shape;1295;p16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96" name="Google Shape;1296;p16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5" name="Google Shape;1505;p16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506" name="Google Shape;1506;p16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6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6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12" name="Google Shape;1612;p17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613" name="Google Shape;1613;p1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614" name="Google Shape;1614;p1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1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72" name="Google Shape;1672;p1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4" name="Google Shape;1734;p1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735" name="Google Shape;1735;p1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6" name="Google Shape;1836;p1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837" name="Google Shape;1837;p1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7" name="Google Shape;1887;p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0" name="Google Shape;1890;p18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91" name="Google Shape;1891;p18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92" name="Google Shape;1892;p1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93" name="Google Shape;1893;p1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0" name="Google Shape;1950;p1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51" name="Google Shape;1951;p1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p1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014" name="Google Shape;2014;p1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5" name="Google Shape;2115;p1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116" name="Google Shape;2116;p1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6" name="Google Shape;2166;p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69" name="Google Shape;2169;p19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70" name="Google Shape;2170;p19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71" name="Google Shape;2171;p19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172" name="Google Shape;2172;p1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73" name="Google Shape;2173;p1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0" name="Google Shape;2230;p1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231" name="Google Shape;2231;p1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3" name="Google Shape;2293;p1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94" name="Google Shape;2294;p1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5" name="Google Shape;2395;p1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96" name="Google Shape;2396;p1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6" name="Google Shape;2446;p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2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449" name="Google Shape;2449;p2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50" name="Google Shape;2450;p2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7" name="Google Shape;2507;p2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508" name="Google Shape;2508;p2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0" name="Google Shape;2570;p2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71" name="Google Shape;2571;p2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2" name="Google Shape;2672;p2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73" name="Google Shape;2673;p2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3" name="Google Shape;2723;p2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21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726" name="Google Shape;2726;p2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727" name="Google Shape;2727;p2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4" name="Google Shape;2784;p2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85" name="Google Shape;2785;p2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7" name="Google Shape;2847;p2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48" name="Google Shape;2848;p2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9" name="Google Shape;2949;p2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50" name="Google Shape;2950;p2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0" name="Google Shape;3000;p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2" name="Google Shape;3002;p2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003" name="Google Shape;3003;p22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2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2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2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2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2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2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2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2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2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2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2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2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2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2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2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2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2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2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2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2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2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2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2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2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2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2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2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2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2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2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2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2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2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2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2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2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2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2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2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2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2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2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2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2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2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2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2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2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0" name="Google Shape;3060;p22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61" name="Google Shape;3061;p22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2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2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2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2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2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2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2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2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2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2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2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2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2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2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2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2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2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2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2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2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2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2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2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2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2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2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2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2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2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2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2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2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2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2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2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2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2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2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2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2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2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2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2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2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2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2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2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2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2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2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2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2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2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3" name="Google Shape;3123;p2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124" name="Google Shape;3124;p22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2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2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2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2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2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2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2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2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2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2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2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2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2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2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2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2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2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2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2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2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2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2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2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2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2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2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2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2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2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2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2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2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2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2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2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2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2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2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2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2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2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2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2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2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2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2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2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2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2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2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2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2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2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2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2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2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2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2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5" name="Google Shape;3225;p2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226" name="Google Shape;3226;p22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2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2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2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2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2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2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2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2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2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2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2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2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2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2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2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2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2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2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2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2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2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2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2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6" name="Google Shape;3276;p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8" name="Google Shape;3278;p23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79" name="Google Shape;3279;p23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3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3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3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3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3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337" name="Google Shape;3337;p23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3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3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3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3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3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3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3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3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3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3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3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3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3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3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3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3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3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3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3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3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3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3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3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3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3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3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3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3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3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3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9" name="Google Shape;3399;p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400" name="Google Shape;3400;p23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3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3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3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3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3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3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3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3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3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3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3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3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3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3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3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3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3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3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3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3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3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3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3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3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3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3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3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3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3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3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3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3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3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3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3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3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3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3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3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3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3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3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3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3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3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3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3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3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3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3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3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3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3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3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3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3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3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3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3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3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3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3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3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3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3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3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3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3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3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3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3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3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3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3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3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3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3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3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1" name="Google Shape;3501;p23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502" name="Google Shape;3502;p23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3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3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3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3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3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3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3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3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3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3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3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3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3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3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3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3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3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3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3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3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3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3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3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3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3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3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3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3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3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3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3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3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3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3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3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3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3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3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3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3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3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3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3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3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3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3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3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3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3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2" name="Google Shape;3552;p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4" name="Google Shape;3554;p24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55" name="Google Shape;3555;p24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4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4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4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4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4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4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4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4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4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4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4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4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4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4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4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4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4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4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4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4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4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4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4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4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4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4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4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4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4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4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4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4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4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4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4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4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4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4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4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4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4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4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4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4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4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4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4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4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4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4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4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4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4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4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4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4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4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4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4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4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4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4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4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4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4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4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4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4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4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4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4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4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4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4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4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4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4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4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4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4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4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4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4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4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4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4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4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4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4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4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4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4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4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4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4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4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4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4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4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4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4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4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4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4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4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4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4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4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4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4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4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4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4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4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4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4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4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4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4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4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4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Google Shape;3716;p24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717" name="Google Shape;3717;p24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4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4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4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4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4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4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4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4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4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4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4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4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4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4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4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4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4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4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4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4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4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4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4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4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4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4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4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4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4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4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4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4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4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4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4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4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4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4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4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4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4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4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4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4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4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4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4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4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4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4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4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4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4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4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4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4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4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4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4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4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4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4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4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4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4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4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4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4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4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4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4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4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4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4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4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4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4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4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4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4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4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4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4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4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4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4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4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4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4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4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4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4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4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4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4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4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4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4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4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4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4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4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4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4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4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4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4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4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4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4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4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4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4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4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4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4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4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4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4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4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4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4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4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4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4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4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4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4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8" name="Google Shape;3878;p2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26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3885" name="Google Shape;3885;p26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3886" name="Google Shape;3886;p26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6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6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6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6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6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6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6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6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6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6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6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6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6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6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6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6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6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6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6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6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6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6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6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6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6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6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6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6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6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6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6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6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6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6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6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6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6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6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6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6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6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6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6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6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6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6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6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6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6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6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6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6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6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6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6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6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6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6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6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6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6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6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6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6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6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6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6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6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6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6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6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6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6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6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6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6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6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6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6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6" name="Google Shape;3966;p26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3967" name="Google Shape;3967;p26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6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6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6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6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6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6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6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6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6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6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6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6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6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6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6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6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6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6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6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6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6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6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6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6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6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6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6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6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6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6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6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6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6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6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6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6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6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6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6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6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6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6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6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6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6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6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6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6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6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6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6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6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6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6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6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6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6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6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6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6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6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6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6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6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6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6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6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6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6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6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6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6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6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6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6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6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6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6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6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6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6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6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6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6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6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6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6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6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6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6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6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6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6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6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6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6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6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6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6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6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6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6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6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6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6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6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6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6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6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6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6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6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6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6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6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6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6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6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6" name="Google Shape;4086;p26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4087" name="Google Shape;4087;p26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6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6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6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6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6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6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6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6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6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6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6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6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6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6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6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6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6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6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6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6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6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6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6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6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6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6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6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6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6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6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6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6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6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6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6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6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6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6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6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6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6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6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6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6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6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6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6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6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6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6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6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6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6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6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6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6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6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6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6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6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6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6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6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6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6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6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6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6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6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6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6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6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6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6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6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6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6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6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6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6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6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6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6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6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6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6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6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6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6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6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6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6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6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6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6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6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6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6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6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6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6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6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6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6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6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6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6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6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6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6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6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6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6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6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6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6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6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6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6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6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6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6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6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6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6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6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6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6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6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6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6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6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6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6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6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6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6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6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6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6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6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6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6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6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6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6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6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6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6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6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6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6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6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6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6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6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6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6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6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6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6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6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6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6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6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6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6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6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6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6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6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6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6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6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6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6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6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6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6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6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6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6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6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6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6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6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6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6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6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6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6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6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6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6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6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6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6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6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6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6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6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6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6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6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6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6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6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6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6" name="Google Shape;4296;p26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97" name="Google Shape;4297;p26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6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6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6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6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6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6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6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6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6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6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6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6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6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6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6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6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6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6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6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6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6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6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6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6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6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6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6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6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6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6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6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6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6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6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6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6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6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6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6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6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6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6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6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6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6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6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6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6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6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6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6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6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6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6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6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6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6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6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6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6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6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6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6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6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6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6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6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6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6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6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6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6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6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6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6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6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6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6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6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6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6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6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6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6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6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6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6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6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6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6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6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6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6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6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6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6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6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6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6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6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6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6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400" name="Shape 4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Google Shape;4401;p27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02" name="Google Shape;4402;p27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4403" name="Google Shape;4403;p2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4404" name="Google Shape;4404;p27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7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7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7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7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7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7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7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7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7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7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7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7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7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7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7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7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7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7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7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7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7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7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7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7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7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7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7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7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7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7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7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7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7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7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7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7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7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7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7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7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7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7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7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7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7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7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7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7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7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7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7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7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7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7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7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7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7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7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7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7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7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7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7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7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7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7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7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7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7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7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7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7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7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7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7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7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7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7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7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4" name="Google Shape;4484;p27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4485" name="Google Shape;4485;p27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7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7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7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7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7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7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7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7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7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7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7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7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7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7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7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7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7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7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7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7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7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7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7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7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7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7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7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7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7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7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7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7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7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7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7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7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7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7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7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7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7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7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7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7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7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7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7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7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7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7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7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7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7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7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7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7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7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7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7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7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7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7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7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7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7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7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7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7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7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7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7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7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7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7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7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7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7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7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7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7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7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7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7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7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7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7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7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7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7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7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7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7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7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7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7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7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7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7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7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7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7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7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7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7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7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7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7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7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7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7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7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7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7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7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7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7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7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7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4" name="Google Shape;4604;p27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4605" name="Google Shape;4605;p27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7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7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7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7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7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7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7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7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7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7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7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7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7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7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7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7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7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7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7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7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7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7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7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7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7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7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7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7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7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7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7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7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7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7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7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7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7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7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7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7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7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7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7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7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7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7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7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7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7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7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7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7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7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7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7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7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7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7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7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7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7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7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7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7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7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7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7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7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7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7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7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7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7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7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7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7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7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7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7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7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7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7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7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7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7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7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7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7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7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7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7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7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7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7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7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7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7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7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7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7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7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7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7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7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7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7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7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7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7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7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7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7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7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7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7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7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7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7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7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7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7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7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7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7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7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7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7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7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7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7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7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7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7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7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7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7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7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7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7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7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7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7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7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7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7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7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7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7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7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7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7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7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7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7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7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7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7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7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7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7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7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7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7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7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7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7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7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7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7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7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7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7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7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7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7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7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7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7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7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7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7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7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7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7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7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7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7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7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7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7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7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7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7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7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7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7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7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7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7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7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7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7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7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7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7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7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7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7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4" name="Google Shape;4814;p27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815" name="Google Shape;4815;p27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7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7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7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7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7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7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7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7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7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7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7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7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7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7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7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7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7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7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7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7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7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7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7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7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7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7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7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7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7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7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7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7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7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7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7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7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7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7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7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7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7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7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7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7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7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7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7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7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7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7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7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7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7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7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7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7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7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7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7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7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7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7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7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7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7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7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7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7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7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7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7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7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7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7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7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7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7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7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7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7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7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7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7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7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7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7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7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7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7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7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7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7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7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7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7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7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7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7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7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7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7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7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4918" name="Shape 4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9" name="Google Shape;4919;p28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20" name="Google Shape;4920;p28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921" name="Google Shape;4921;p28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4922" name="Google Shape;4922;p28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8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8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8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8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8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8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8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8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8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8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8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8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8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8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8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8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8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8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8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8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8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8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8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8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8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8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8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8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8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8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8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8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8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8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8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8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8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8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8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8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8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8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8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8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8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8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8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8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8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8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8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8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8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8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8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8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8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8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8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8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8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8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8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8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8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8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8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8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8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8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8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8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8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8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8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8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8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8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8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2" name="Google Shape;5002;p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5003" name="Google Shape;5003;p28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8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8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8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8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8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8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8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8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8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8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8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8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8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8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8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8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8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8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8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8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8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8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8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8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8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8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8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8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8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8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8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8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8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8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8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8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8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8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8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8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8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8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8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8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8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8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8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8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8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8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8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8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8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8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8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8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8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8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8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8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8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8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8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8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8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8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8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8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8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8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8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8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8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8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8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8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8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8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8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8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8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8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8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8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8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8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8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8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8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8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8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8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8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8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8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8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8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8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8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8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8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8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8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8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8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8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8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8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8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8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8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8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8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8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8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8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8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8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2" name="Google Shape;5122;p2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5123" name="Google Shape;5123;p28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8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8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8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8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8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8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8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8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8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8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8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8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8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8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8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8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8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8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8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8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8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8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8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8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8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8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8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8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8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8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8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8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8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8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8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8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8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8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8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8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8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8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8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8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8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8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8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8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8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8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8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8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8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8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8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8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8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8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8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8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8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8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8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8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8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8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8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8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8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8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8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8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8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8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8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8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8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8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8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8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8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8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8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8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8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8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8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8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8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8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8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8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8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8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8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8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8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8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8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8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8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8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8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8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8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8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8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8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8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8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8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8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8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8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8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8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8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8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8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8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8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8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8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8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8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8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8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8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8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8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8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8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8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8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8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8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8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8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8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8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8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8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8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8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8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8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8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8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8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8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8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8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8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8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8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8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8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8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8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8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8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8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8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8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8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8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8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8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8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8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8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8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8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8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8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8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8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8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8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8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8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8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8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8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8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8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8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8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8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8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8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8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8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8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8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8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8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8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8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8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8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8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8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8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8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8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8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8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2" name="Google Shape;5332;p2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5333" name="Google Shape;5333;p28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8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8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8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8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8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8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8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8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8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8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8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8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8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8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8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8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8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8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8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8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8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8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8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8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8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8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8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8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8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8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8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8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8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8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8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8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8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8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8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8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8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8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8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8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8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8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8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8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8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8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8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8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8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8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8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8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8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8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8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8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8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8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8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8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8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8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8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8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8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8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8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8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8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8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8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8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8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8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8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8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8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8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8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8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8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8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8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8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8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8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8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8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8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8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8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8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8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8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8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8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8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8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6" name="Google Shape;5436;p2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5437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8" name="Google Shape;5438;p2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39" name="Google Shape;5439;p29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5440" name="Google Shape;5440;p2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441" name="Google Shape;5441;p2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8" name="Google Shape;5498;p2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5499" name="Google Shape;5499;p2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1" name="Google Shape;5561;p2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5562" name="Google Shape;5562;p2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3" name="Google Shape;5663;p2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5664" name="Google Shape;5664;p2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4" name="Google Shape;5714;p2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715" name="Shape 5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6" name="Google Shape;5716;p3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17" name="Google Shape;5717;p30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718" name="Google Shape;5718;p30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5719" name="Google Shape;5719;p3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720" name="Google Shape;5720;p3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3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3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3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3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7" name="Google Shape;5777;p3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5778" name="Google Shape;5778;p3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3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3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0" name="Google Shape;5840;p3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5841" name="Google Shape;5841;p3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3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3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3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3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3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3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3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3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3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3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3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3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3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3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3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3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3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3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3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3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2" name="Google Shape;5942;p3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5943" name="Google Shape;5943;p3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3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3" name="Google Shape;5993;p3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994" name="Shape 5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5" name="Google Shape;5995;p3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96" name="Google Shape;5996;p31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97" name="Google Shape;5997;p31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98" name="Google Shape;5998;p31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5999" name="Google Shape;5999;p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6000" name="Google Shape;6000;p3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3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3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3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3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7" name="Google Shape;6057;p3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6058" name="Google Shape;6058;p3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3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3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3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3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3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0" name="Google Shape;6120;p3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121" name="Google Shape;6121;p3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3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3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3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3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3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3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3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3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3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3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3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3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3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3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3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3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3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3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3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3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3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3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3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3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3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3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3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3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3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3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3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3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2" name="Google Shape;6222;p3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6223" name="Google Shape;6223;p3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3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3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3" name="Google Shape;6273;p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274" name="Shape 6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5" name="Google Shape;6275;p3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6276" name="Google Shape;6276;p3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6277" name="Google Shape;6277;p32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32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32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32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32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32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32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32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32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32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32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32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32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32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32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32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32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32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32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32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32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32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32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32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32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2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32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32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32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2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2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2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2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2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2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2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2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2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2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2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2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2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32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32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32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32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32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32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32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32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32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32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32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32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32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32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32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4" name="Google Shape;6334;p32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6335" name="Google Shape;6335;p32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32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32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32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32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32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32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32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32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32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32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32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32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32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32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32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32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32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32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32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32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32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32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32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32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32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32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32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32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32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32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32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32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32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32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32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32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32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32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32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32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32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32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32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32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32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32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32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32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32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32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32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32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32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32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32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32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32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32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32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32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32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7" name="Google Shape;6397;p3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398" name="Google Shape;6398;p32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32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32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32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32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32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32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32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32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32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32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32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32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32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32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32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32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32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32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32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32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32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32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32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32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32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32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32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32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32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32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32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32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32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32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32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32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32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32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32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32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32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32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32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32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32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32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32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32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32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32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32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32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32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32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32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32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32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32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32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32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32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32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32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32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32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32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32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32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32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32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32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32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32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32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32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32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32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32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32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32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32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32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32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32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32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32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32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32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32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32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32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32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32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32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32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32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32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32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32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32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9" name="Google Shape;6499;p3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6500" name="Google Shape;6500;p32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32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32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32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32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32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32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32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32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32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32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32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32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32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32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32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32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32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32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32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32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32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32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32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32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32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32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32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32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32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32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32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32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32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32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32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32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32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32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32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32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32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32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32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32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32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32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32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32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32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0" name="Google Shape;6550;p3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51" name="Shape 6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2" name="Google Shape;6552;p33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6553" name="Google Shape;6553;p33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6554" name="Google Shape;6554;p33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33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33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33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33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33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33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33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33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33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33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33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33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33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33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33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33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33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33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33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33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33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33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33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33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33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33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33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33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33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33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33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33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33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33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33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33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33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33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33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33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33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33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33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33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33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33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33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33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33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33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33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33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3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3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3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3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1" name="Google Shape;6611;p3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6612" name="Google Shape;6612;p33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3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3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33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33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3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3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3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33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33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33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33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33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33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33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3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3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3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3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33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33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3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3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3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3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3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3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3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3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3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3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33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33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3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3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3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3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3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3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33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33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3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3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3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3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3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3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3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3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3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3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33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33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3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3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3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3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3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3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33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33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33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4" name="Google Shape;6674;p3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675" name="Google Shape;6675;p33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33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33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33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33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33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33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33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33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33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33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33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33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33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33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33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33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33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33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33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33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33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33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33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33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33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33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3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3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3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3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3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3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3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3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3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3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3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3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3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3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3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3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3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3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3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3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3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3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3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3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3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3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3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3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3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3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3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3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3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3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3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3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3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3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3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3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3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33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33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3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3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3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3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3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3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3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3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3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3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3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3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3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3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3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3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3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3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3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3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3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3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3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3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3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3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3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3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3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3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3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6" name="Google Shape;6776;p33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6777" name="Google Shape;6777;p33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33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33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3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3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3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3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33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33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33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33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33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33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33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33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3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3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3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3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3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3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3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3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3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3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3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3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3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3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3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3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3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3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3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3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3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3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3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3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3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3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3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3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33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33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3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3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3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3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3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7" name="Google Shape;6827;p3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28" name="Shape 6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9" name="Google Shape;6829;p34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6830" name="Google Shape;6830;p34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4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4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4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4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4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4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4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4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4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4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4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4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4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4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4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4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4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4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4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4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4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4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4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4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4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4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4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4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4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4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4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4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4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4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4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4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4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4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4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4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4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4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4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4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4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4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4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4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4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4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4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4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4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4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4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4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7" name="Google Shape;6887;p3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6888" name="Google Shape;6888;p34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4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4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4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4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4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4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4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4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4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4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4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4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4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4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4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4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4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4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4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4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4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4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4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4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4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4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4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4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4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4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4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4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4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4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4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4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4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4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4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4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4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4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4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4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4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4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4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4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4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4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4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4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4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4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4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4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4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4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4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4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4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0" name="Google Shape;6950;p34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951" name="Google Shape;6951;p34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4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4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4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4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4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4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4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4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4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4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4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4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4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4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4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4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4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4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4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4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4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4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4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4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4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4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4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4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4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4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4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4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4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4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4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4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4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4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4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4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4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4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4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4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4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4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4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4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4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4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4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4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4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4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4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4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4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4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4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4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4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4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4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4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4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4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4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4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4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4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4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4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4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4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4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4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4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4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4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4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4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4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4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4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4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4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4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4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4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4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4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4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4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4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4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4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4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4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4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4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2" name="Google Shape;7052;p3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7053" name="Google Shape;7053;p34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4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4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4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4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4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4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4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4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4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4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4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4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4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4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4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4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4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4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4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4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4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4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34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34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34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34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34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34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34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34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34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34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34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34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34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34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34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34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34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34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34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34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34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34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34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34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34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34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34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3" name="Google Shape;7103;p3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7104" name="Shape 7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5" name="Google Shape;7105;p3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7106" name="Google Shape;7106;p3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3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3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3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3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3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3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3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3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3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3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3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3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3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3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3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3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3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3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3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3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3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3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3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3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3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3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3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3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3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3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3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3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3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3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3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3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3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3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3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3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3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3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3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3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3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3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3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3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3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3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3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3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3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3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3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3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3" name="Google Shape;7163;p3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7164" name="Google Shape;7164;p3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3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3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3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3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3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3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3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3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3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3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3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3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3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3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3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3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3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3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3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3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3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3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3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3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3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3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3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3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3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3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3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3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3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3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3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3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3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3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3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3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3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3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3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3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3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3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3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3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3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3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3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3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3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3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3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3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3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3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3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3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3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6" name="Google Shape;7226;p3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7227" name="Google Shape;7227;p3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3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3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3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3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3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3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3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3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3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3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3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3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3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3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3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3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3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3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3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3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3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3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3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3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3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3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3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3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3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3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3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3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3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3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3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3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3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3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3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3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3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3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3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3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3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3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3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3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3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3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3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3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3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3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3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3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3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3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3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3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3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3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3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3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3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3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3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3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3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3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3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3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3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3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3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3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3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3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3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3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3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3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3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3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3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3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3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3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3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3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3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3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3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3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3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3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3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3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3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3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8" name="Google Shape;7328;p3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7329" name="Google Shape;7329;p3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3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3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3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3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3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3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3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3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3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3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3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3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3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3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3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3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3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3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3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3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3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3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3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3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3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3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3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3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3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3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3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3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3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3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3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3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3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3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3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3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3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3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3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3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3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3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3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3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3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9" name="Google Shape;7379;p3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7380" name="Shape 7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1" name="Google Shape;7381;p36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7382" name="Google Shape;7382;p36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36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36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36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36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36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3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36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3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36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36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36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36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36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36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36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3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36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3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36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36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36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36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36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36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36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3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36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36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36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36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36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36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36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36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3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36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3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36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36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36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36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36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36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36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3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36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3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36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36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36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36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36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36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36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3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36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3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36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36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36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36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36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36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36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36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3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36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36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36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36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36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36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36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3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36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3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36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36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36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36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36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36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36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3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36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3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36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36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36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36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36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36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36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3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36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3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36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36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36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36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36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36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36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3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36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3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36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36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36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36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36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36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36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3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36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3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36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36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36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36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36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36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36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3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36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36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36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36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36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36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36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36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3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36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3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36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36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36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36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36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36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36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3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36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3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36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36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36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36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36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36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36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3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36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3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36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36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3" name="Google Shape;7543;p36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7544" name="Google Shape;7544;p36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36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36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36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36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36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3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36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3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36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36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36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36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36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36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36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3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36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3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36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36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36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36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36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36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36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3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36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36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36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36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36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36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36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36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3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36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3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36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36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36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36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36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36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36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3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36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3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36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36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36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36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36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36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36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3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36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3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36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36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36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36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36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36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36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36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3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36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36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36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36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36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36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36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3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36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3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36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36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36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36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36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36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36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3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36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3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36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36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36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36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36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36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36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3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36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3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36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36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36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36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36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36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36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3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36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3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36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36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36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36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36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36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36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3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36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3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36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36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36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36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36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36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36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3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36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36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36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36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36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36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36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36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3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36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3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36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36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36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36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36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36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36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3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36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3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36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36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36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36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36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36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36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3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36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3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36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36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5" name="Google Shape;7705;p3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p2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3881" name="Google Shape;3881;p2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3882" name="Google Shape;3882;p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tinyurl.com/advtrack-fall19-week3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inyurl.com/advtrack-fall19-week3" TargetMode="External"/><Relationship Id="rId4" Type="http://schemas.openxmlformats.org/officeDocument/2006/relationships/hyperlink" Target="https://github.com/uclaacmai" TargetMode="External"/><Relationship Id="rId5" Type="http://schemas.openxmlformats.org/officeDocument/2006/relationships/hyperlink" Target="https://github.com/uclaacmai" TargetMode="External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13.jpg"/><Relationship Id="rId6" Type="http://schemas.openxmlformats.org/officeDocument/2006/relationships/image" Target="../media/image6.jpg"/><Relationship Id="rId7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google.com/forms/d/1virOuVKTDcVVcn84TvMekM-v_iX-KfPikmvTyzLwH08/edit" TargetMode="External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facebook.com/groups/uclaacmai/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9" name="Shape 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" name="Google Shape;7710;p37"/>
          <p:cNvSpPr txBox="1"/>
          <p:nvPr>
            <p:ph type="ctrTitle"/>
          </p:nvPr>
        </p:nvSpPr>
        <p:spPr>
          <a:xfrm>
            <a:off x="435575" y="1427075"/>
            <a:ext cx="64038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Review and Intro to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Neural Networks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Advanced Track Workshop #1</a:t>
            </a:r>
            <a:endParaRPr sz="3000"/>
          </a:p>
        </p:txBody>
      </p:sp>
      <p:pic>
        <p:nvPicPr>
          <p:cNvPr id="7711" name="Google Shape;7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1023800" cy="10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2" name="Google Shape;7712;p37"/>
          <p:cNvSpPr txBox="1"/>
          <p:nvPr/>
        </p:nvSpPr>
        <p:spPr>
          <a:xfrm>
            <a:off x="1153000" y="224175"/>
            <a:ext cx="20781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36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36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13" name="Google Shape;7713;p37"/>
          <p:cNvSpPr txBox="1"/>
          <p:nvPr/>
        </p:nvSpPr>
        <p:spPr>
          <a:xfrm>
            <a:off x="261925" y="4213850"/>
            <a:ext cx="56364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Slides:</a:t>
            </a:r>
            <a:r>
              <a:rPr lang="en" sz="18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800">
                <a:solidFill>
                  <a:srgbClr val="80BFB7"/>
                </a:solidFill>
                <a:uFill>
                  <a:noFill/>
                </a:uFill>
                <a:latin typeface="Titillium Web Light"/>
                <a:ea typeface="Titillium Web Light"/>
                <a:cs typeface="Titillium Web Light"/>
                <a:sym typeface="Titillium Web Light"/>
                <a:hlinkClick r:id="rId4"/>
              </a:rPr>
              <a:t>https://tinyurl.com/advtrack-fall19-week3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4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5" name="Google Shape;7795;p46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Contents</a:t>
            </a:r>
            <a:endParaRPr/>
          </a:p>
        </p:txBody>
      </p:sp>
      <p:sp>
        <p:nvSpPr>
          <p:cNvPr id="7796" name="Google Shape;7796;p46"/>
          <p:cNvSpPr txBox="1"/>
          <p:nvPr>
            <p:ph idx="1" type="body"/>
          </p:nvPr>
        </p:nvSpPr>
        <p:spPr>
          <a:xfrm>
            <a:off x="718300" y="16573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Review of machine learning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Linear + Logistic Regression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Introduction to neural networks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797" name="Google Shape;7797;p4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98" name="Google Shape;77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9" name="Google Shape;7799;p46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3" name="Shape 7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4" name="Google Shape;7804;p47"/>
          <p:cNvSpPr txBox="1"/>
          <p:nvPr>
            <p:ph idx="1" type="body"/>
          </p:nvPr>
        </p:nvSpPr>
        <p:spPr>
          <a:xfrm>
            <a:off x="1811975" y="1894650"/>
            <a:ext cx="42810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  <p:sp>
        <p:nvSpPr>
          <p:cNvPr id="7805" name="Google Shape;7805;p4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6" name="Google Shape;78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7" name="Google Shape;7807;p47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1" name="Shape 7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2" name="Google Shape;7812;p48"/>
          <p:cNvSpPr txBox="1"/>
          <p:nvPr>
            <p:ph idx="4294967295" type="ctrTitle"/>
          </p:nvPr>
        </p:nvSpPr>
        <p:spPr>
          <a:xfrm>
            <a:off x="685800" y="2030600"/>
            <a:ext cx="6768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2. Review of Linear/Logistic Regression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7813" name="Google Shape;7813;p4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14" name="Google Shape;78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15" name="Google Shape;7815;p48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9" name="Shape 7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0" name="Google Shape;7820;p4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Refresher</a:t>
            </a:r>
            <a:endParaRPr/>
          </a:p>
        </p:txBody>
      </p:sp>
      <p:sp>
        <p:nvSpPr>
          <p:cNvPr id="7821" name="Google Shape;7821;p49"/>
          <p:cNvSpPr txBox="1"/>
          <p:nvPr>
            <p:ph idx="1" type="body"/>
          </p:nvPr>
        </p:nvSpPr>
        <p:spPr>
          <a:xfrm>
            <a:off x="4095775" y="2064750"/>
            <a:ext cx="34155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Machine Learning is using data to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teach computers how to answer our questions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822" name="Google Shape;78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25" y="1890287"/>
            <a:ext cx="2946795" cy="20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3" name="Google Shape;78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4" name="Google Shape;7824;p49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8" name="Shape 7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9" name="Google Shape;78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775" y="349250"/>
            <a:ext cx="5680549" cy="42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3" name="Shape 7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4" name="Google Shape;7834;p5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elements of Machine Learning</a:t>
            </a:r>
            <a:endParaRPr/>
          </a:p>
        </p:txBody>
      </p:sp>
      <p:sp>
        <p:nvSpPr>
          <p:cNvPr id="7835" name="Google Shape;7835;p51"/>
          <p:cNvSpPr txBox="1"/>
          <p:nvPr>
            <p:ph idx="1" type="body"/>
          </p:nvPr>
        </p:nvSpPr>
        <p:spPr>
          <a:xfrm>
            <a:off x="718300" y="1733549"/>
            <a:ext cx="6761100" cy="30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Representation: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R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epresent knowledge.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Eg: decision trees, neural networks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Evaluation: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Evaluate candidate programs (hypotheses).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Eg: Cost, margin, entropy, squared error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Optimization: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Candidate programs are generated (search process)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Eg: combinatorial optimization, gradient descent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836" name="Google Shape;7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7" name="Google Shape;7837;p51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1" name="Shape 7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2" name="Google Shape;7842;p5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vs Regression</a:t>
            </a:r>
            <a:endParaRPr/>
          </a:p>
        </p:txBody>
      </p:sp>
      <p:sp>
        <p:nvSpPr>
          <p:cNvPr id="7843" name="Google Shape;7843;p52"/>
          <p:cNvSpPr txBox="1"/>
          <p:nvPr>
            <p:ph idx="1" type="body"/>
          </p:nvPr>
        </p:nvSpPr>
        <p:spPr>
          <a:xfrm>
            <a:off x="7399300" y="4335225"/>
            <a:ext cx="80100" cy="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4" name="Google Shape;7844;p52"/>
          <p:cNvSpPr/>
          <p:nvPr/>
        </p:nvSpPr>
        <p:spPr>
          <a:xfrm>
            <a:off x="2811125" y="2149010"/>
            <a:ext cx="301500" cy="23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5" name="Google Shape;7845;p52"/>
          <p:cNvSpPr/>
          <p:nvPr/>
        </p:nvSpPr>
        <p:spPr>
          <a:xfrm>
            <a:off x="5188913" y="2149010"/>
            <a:ext cx="301500" cy="23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6" name="Google Shape;7846;p52"/>
          <p:cNvSpPr txBox="1"/>
          <p:nvPr/>
        </p:nvSpPr>
        <p:spPr>
          <a:xfrm>
            <a:off x="3240626" y="1944530"/>
            <a:ext cx="1770900" cy="569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7847" name="Google Shape;78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14" y="1643570"/>
            <a:ext cx="960262" cy="1078480"/>
          </a:xfrm>
          <a:prstGeom prst="rect">
            <a:avLst/>
          </a:prstGeom>
          <a:noFill/>
          <a:ln>
            <a:noFill/>
          </a:ln>
        </p:spPr>
      </p:pic>
      <p:sp>
        <p:nvSpPr>
          <p:cNvPr id="7848" name="Google Shape;7848;p52"/>
          <p:cNvSpPr txBox="1"/>
          <p:nvPr/>
        </p:nvSpPr>
        <p:spPr>
          <a:xfrm>
            <a:off x="271877" y="1938344"/>
            <a:ext cx="12357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a digit</a:t>
            </a:r>
            <a:endParaRPr/>
          </a:p>
        </p:txBody>
      </p:sp>
      <p:sp>
        <p:nvSpPr>
          <p:cNvPr id="7849" name="Google Shape;7849;p52"/>
          <p:cNvSpPr txBox="1"/>
          <p:nvPr/>
        </p:nvSpPr>
        <p:spPr>
          <a:xfrm>
            <a:off x="5490375" y="2061543"/>
            <a:ext cx="2049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[0.05, 0.01, …,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0.94]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850" name="Google Shape;7850;p52"/>
          <p:cNvSpPr txBox="1"/>
          <p:nvPr/>
        </p:nvSpPr>
        <p:spPr>
          <a:xfrm>
            <a:off x="5490366" y="1462225"/>
            <a:ext cx="609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Prob. for #0</a:t>
            </a:r>
            <a:endParaRPr/>
          </a:p>
        </p:txBody>
      </p:sp>
      <p:sp>
        <p:nvSpPr>
          <p:cNvPr id="7851" name="Google Shape;7851;p52"/>
          <p:cNvSpPr txBox="1"/>
          <p:nvPr/>
        </p:nvSpPr>
        <p:spPr>
          <a:xfrm>
            <a:off x="5991912" y="1462225"/>
            <a:ext cx="609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Prob. for #1</a:t>
            </a:r>
            <a:endParaRPr/>
          </a:p>
        </p:txBody>
      </p:sp>
      <p:sp>
        <p:nvSpPr>
          <p:cNvPr id="7852" name="Google Shape;7852;p52"/>
          <p:cNvSpPr txBox="1"/>
          <p:nvPr/>
        </p:nvSpPr>
        <p:spPr>
          <a:xfrm>
            <a:off x="6825447" y="1462225"/>
            <a:ext cx="609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Prob. for #9</a:t>
            </a:r>
            <a:endParaRPr/>
          </a:p>
        </p:txBody>
      </p:sp>
      <p:sp>
        <p:nvSpPr>
          <p:cNvPr id="7853" name="Google Shape;7853;p52"/>
          <p:cNvSpPr/>
          <p:nvPr/>
        </p:nvSpPr>
        <p:spPr>
          <a:xfrm>
            <a:off x="3312375" y="3019500"/>
            <a:ext cx="368100" cy="25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4" name="Google Shape;7854;p52"/>
          <p:cNvSpPr txBox="1"/>
          <p:nvPr/>
        </p:nvSpPr>
        <p:spPr>
          <a:xfrm>
            <a:off x="1840175" y="2880000"/>
            <a:ext cx="16194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[3, 2000, 1]		      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855" name="Google Shape;7855;p52"/>
          <p:cNvSpPr/>
          <p:nvPr/>
        </p:nvSpPr>
        <p:spPr>
          <a:xfrm>
            <a:off x="6215950" y="3019500"/>
            <a:ext cx="368100" cy="25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6" name="Google Shape;7856;p52"/>
          <p:cNvSpPr txBox="1"/>
          <p:nvPr/>
        </p:nvSpPr>
        <p:spPr>
          <a:xfrm>
            <a:off x="3836850" y="2797175"/>
            <a:ext cx="2162400" cy="619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7857" name="Google Shape;7857;p52"/>
          <p:cNvSpPr txBox="1"/>
          <p:nvPr/>
        </p:nvSpPr>
        <p:spPr>
          <a:xfrm>
            <a:off x="6753650" y="2924400"/>
            <a:ext cx="13527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[198000]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858" name="Google Shape;7858;p52"/>
          <p:cNvSpPr txBox="1"/>
          <p:nvPr/>
        </p:nvSpPr>
        <p:spPr>
          <a:xfrm>
            <a:off x="156425" y="2790450"/>
            <a:ext cx="1509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house prices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2" name="Shape 7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3" name="Google Shape;7863;p53"/>
          <p:cNvSpPr txBox="1"/>
          <p:nvPr>
            <p:ph type="title"/>
          </p:nvPr>
        </p:nvSpPr>
        <p:spPr>
          <a:xfrm>
            <a:off x="718300" y="573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linear regression?</a:t>
            </a:r>
            <a:endParaRPr/>
          </a:p>
        </p:txBody>
      </p:sp>
      <p:sp>
        <p:nvSpPr>
          <p:cNvPr id="7864" name="Google Shape;7864;p53"/>
          <p:cNvSpPr txBox="1"/>
          <p:nvPr/>
        </p:nvSpPr>
        <p:spPr>
          <a:xfrm>
            <a:off x="3861825" y="1616600"/>
            <a:ext cx="34896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Goal: to find the equation of a line that best fits our data</a:t>
            </a:r>
            <a:endParaRPr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itillium Web"/>
              <a:buChar char="○"/>
            </a:pPr>
            <a:r>
              <a:rPr lang="en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want to be able to use this line to predict outputs from given inputs</a:t>
            </a:r>
            <a:endParaRPr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Notice that the outputs are continuous</a:t>
            </a:r>
            <a:endParaRPr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itillium Web"/>
              <a:buChar char="○"/>
            </a:pPr>
            <a:r>
              <a:rPr lang="en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Classification or regression?</a:t>
            </a:r>
            <a:endParaRPr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5" name="Google Shape;78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300" y="1675111"/>
            <a:ext cx="2757179" cy="256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6" name="Google Shape;7866;p53"/>
          <p:cNvPicPr preferRelativeResize="0"/>
          <p:nvPr/>
        </p:nvPicPr>
        <p:blipFill rotWithShape="1">
          <a:blip r:embed="rId4">
            <a:alphaModFix/>
          </a:blip>
          <a:srcRect b="16700" l="13407" r="7396" t="12532"/>
          <a:stretch/>
        </p:blipFill>
        <p:spPr>
          <a:xfrm rot="-4048488">
            <a:off x="1694670" y="1963069"/>
            <a:ext cx="2027023" cy="1447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67" name="Google Shape;7867;p53"/>
          <p:cNvCxnSpPr/>
          <p:nvPr/>
        </p:nvCxnSpPr>
        <p:spPr>
          <a:xfrm flipH="1" rot="10800000">
            <a:off x="1576013" y="2029995"/>
            <a:ext cx="2043000" cy="177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8" name="Google Shape;7868;p53"/>
          <p:cNvSpPr txBox="1"/>
          <p:nvPr/>
        </p:nvSpPr>
        <p:spPr>
          <a:xfrm>
            <a:off x="984250" y="4278325"/>
            <a:ext cx="2634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Best-fit line for plotted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2" name="Shape 7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3" name="Google Shape;7873;p54"/>
          <p:cNvSpPr txBox="1"/>
          <p:nvPr>
            <p:ph type="title"/>
          </p:nvPr>
        </p:nvSpPr>
        <p:spPr>
          <a:xfrm>
            <a:off x="718300" y="6631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Function</a:t>
            </a:r>
            <a:endParaRPr/>
          </a:p>
        </p:txBody>
      </p:sp>
      <p:sp>
        <p:nvSpPr>
          <p:cNvPr id="7874" name="Google Shape;7874;p54"/>
          <p:cNvSpPr txBox="1"/>
          <p:nvPr/>
        </p:nvSpPr>
        <p:spPr>
          <a:xfrm>
            <a:off x="311700" y="1626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Outputs are a linear representation of the inputs</a:t>
            </a:r>
            <a:endParaRPr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75" name="Google Shape;7875;p54"/>
          <p:cNvSpPr txBox="1"/>
          <p:nvPr/>
        </p:nvSpPr>
        <p:spPr>
          <a:xfrm>
            <a:off x="908488" y="2106175"/>
            <a:ext cx="33399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Single feature</a:t>
            </a:r>
            <a:endParaRPr b="1"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h(x) = w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 + w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x</a:t>
            </a:r>
            <a:endParaRPr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76" name="Google Shape;7876;p54"/>
          <p:cNvSpPr txBox="1"/>
          <p:nvPr/>
        </p:nvSpPr>
        <p:spPr>
          <a:xfrm>
            <a:off x="4117600" y="2106175"/>
            <a:ext cx="39798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Multiple features</a:t>
            </a:r>
            <a:endParaRPr b="1"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h(x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...x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n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) = w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 + w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x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+ w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x 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+...+ w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n</a:t>
            </a: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x</a:t>
            </a:r>
            <a:r>
              <a:rPr baseline="-25000"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n</a:t>
            </a:r>
            <a:endParaRPr baseline="-25000"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77" name="Google Shape;7877;p54"/>
          <p:cNvSpPr txBox="1"/>
          <p:nvPr/>
        </p:nvSpPr>
        <p:spPr>
          <a:xfrm>
            <a:off x="422800" y="3199800"/>
            <a:ext cx="725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Weights: w</a:t>
            </a:r>
            <a:endParaRPr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itillium Web"/>
              <a:buChar char="○"/>
            </a:pPr>
            <a:r>
              <a:rPr lang="en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change the weight parameters in order to come up with the best hypothesis that fits our data</a:t>
            </a:r>
            <a:endParaRPr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Multiple features</a:t>
            </a:r>
            <a:endParaRPr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itillium Web"/>
              <a:buChar char="○"/>
            </a:pPr>
            <a:r>
              <a:rPr lang="en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have n features instead of 1, that means we have n features for each x</a:t>
            </a:r>
            <a:endParaRPr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1" name="Shape 7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2" name="Google Shape;7882;p55"/>
          <p:cNvSpPr txBox="1"/>
          <p:nvPr>
            <p:ph type="title"/>
          </p:nvPr>
        </p:nvSpPr>
        <p:spPr>
          <a:xfrm>
            <a:off x="8028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</a:t>
            </a:r>
            <a:endParaRPr/>
          </a:p>
        </p:txBody>
      </p:sp>
      <p:sp>
        <p:nvSpPr>
          <p:cNvPr id="7883" name="Google Shape;7883;p55"/>
          <p:cNvSpPr txBox="1"/>
          <p:nvPr/>
        </p:nvSpPr>
        <p:spPr>
          <a:xfrm>
            <a:off x="253825" y="3023075"/>
            <a:ext cx="73539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½ of the mean of the squares of the differences between predictions and actual outputs</a:t>
            </a:r>
            <a:endParaRPr sz="1800"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itillium Web"/>
              <a:buChar char="○"/>
            </a:pPr>
            <a:r>
              <a:rPr lang="en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Mean squared error function</a:t>
            </a:r>
            <a:endParaRPr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itillium Web"/>
              <a:buChar char="○"/>
            </a:pPr>
            <a:r>
              <a:rPr lang="en">
                <a:solidFill>
                  <a:srgbClr val="424242"/>
                </a:solidFill>
                <a:latin typeface="Titillium Web"/>
                <a:ea typeface="Titillium Web"/>
                <a:cs typeface="Titillium Web"/>
                <a:sym typeface="Titillium Web"/>
              </a:rPr>
              <a:t>½ is there for convenience when taking derivatives of this formula</a:t>
            </a:r>
            <a:endParaRPr>
              <a:solidFill>
                <a:srgbClr val="42424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884" name="Google Shape;78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00" y="1890825"/>
            <a:ext cx="43053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7" name="Shape 7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8" name="Google Shape;7718;p38"/>
          <p:cNvSpPr txBox="1"/>
          <p:nvPr>
            <p:ph type="title"/>
          </p:nvPr>
        </p:nvSpPr>
        <p:spPr>
          <a:xfrm>
            <a:off x="234125" y="544188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719" name="Google Shape;7719;p38"/>
          <p:cNvSpPr txBox="1"/>
          <p:nvPr>
            <p:ph idx="1" type="body"/>
          </p:nvPr>
        </p:nvSpPr>
        <p:spPr>
          <a:xfrm>
            <a:off x="157600" y="1433525"/>
            <a:ext cx="75717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Slides:</a:t>
            </a:r>
            <a:r>
              <a:rPr lang="en" sz="24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4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https://tinyurl.com/advtrack-fall19-week3</a:t>
            </a:r>
            <a:endParaRPr sz="240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Github: </a:t>
            </a:r>
            <a:r>
              <a:rPr lang="en" sz="24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https://github.com/uclaacma</a:t>
            </a:r>
            <a:r>
              <a:rPr lang="en" sz="24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  <a:t>i</a:t>
            </a:r>
            <a:endParaRPr sz="240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Membership Portal Code: </a:t>
            </a:r>
            <a:r>
              <a:rPr lang="en" sz="240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atrack1</a:t>
            </a:r>
            <a:endParaRPr sz="240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720" name="Google Shape;772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1" name="Google Shape;7721;p38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8" name="Shape 7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9" name="Google Shape;7889;p56"/>
          <p:cNvSpPr txBox="1"/>
          <p:nvPr>
            <p:ph type="title"/>
          </p:nvPr>
        </p:nvSpPr>
        <p:spPr>
          <a:xfrm>
            <a:off x="607338" y="4086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7890" name="Google Shape;7890;p56"/>
          <p:cNvSpPr txBox="1"/>
          <p:nvPr/>
        </p:nvSpPr>
        <p:spPr>
          <a:xfrm>
            <a:off x="382050" y="1266000"/>
            <a:ext cx="83799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1400"/>
              <a:buFont typeface="Titillium Web"/>
              <a:buChar char="●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goal is to minimize the loss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400"/>
              <a:buFont typeface="Titillium Web"/>
              <a:buChar char="●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do this by adjusting the values for our weight matrices and bias terms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400"/>
              <a:buFont typeface="Titillium Web"/>
              <a:buChar char="●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Intuitively, we want to find out the impact of a particular weight on the overall error. 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91" name="Google Shape;7891;p56"/>
          <p:cNvSpPr txBox="1"/>
          <p:nvPr/>
        </p:nvSpPr>
        <p:spPr>
          <a:xfrm>
            <a:off x="382050" y="3368475"/>
            <a:ext cx="8379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1400"/>
              <a:buFont typeface="Titillium Web"/>
              <a:buChar char="●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Adjust the current weights: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892" name="Google Shape;78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905" y="2495400"/>
            <a:ext cx="33147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3" name="Google Shape;78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268" y="4051200"/>
            <a:ext cx="23812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7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8" name="Google Shape;7898;p57"/>
          <p:cNvSpPr txBox="1"/>
          <p:nvPr>
            <p:ph type="title"/>
          </p:nvPr>
        </p:nvSpPr>
        <p:spPr>
          <a:xfrm>
            <a:off x="718300" y="6475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(cont.)</a:t>
            </a:r>
            <a:endParaRPr/>
          </a:p>
        </p:txBody>
      </p:sp>
      <p:sp>
        <p:nvSpPr>
          <p:cNvPr id="7899" name="Google Shape;7899;p57"/>
          <p:cNvSpPr txBox="1"/>
          <p:nvPr>
            <p:ph idx="1" type="body"/>
          </p:nvPr>
        </p:nvSpPr>
        <p:spPr>
          <a:xfrm>
            <a:off x="718300" y="1504950"/>
            <a:ext cx="2730000" cy="32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Iterations of gradient descent continue until the cost function converges to a local minimum</a:t>
            </a:r>
            <a:endParaRPr/>
          </a:p>
        </p:txBody>
      </p:sp>
      <p:pic>
        <p:nvPicPr>
          <p:cNvPr id="7900" name="Google Shape;7900;p57"/>
          <p:cNvPicPr preferRelativeResize="0"/>
          <p:nvPr/>
        </p:nvPicPr>
        <p:blipFill rotWithShape="1">
          <a:blip r:embed="rId3">
            <a:alphaModFix/>
          </a:blip>
          <a:srcRect b="0" l="0" r="0" t="6375"/>
          <a:stretch/>
        </p:blipFill>
        <p:spPr>
          <a:xfrm>
            <a:off x="3810425" y="1596775"/>
            <a:ext cx="3764325" cy="26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4" name="Shape 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" name="Google Shape;7905;p5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7906" name="Google Shape;7906;p58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How is machine learning different from traditional computer programming?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What is linear regression?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How is the loss function used in gradient descent?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0" name="Shape 7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1" name="Google Shape;7911;p5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7912" name="Google Shape;7912;p59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Char char="■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Machine learning model used primarily for problem spaces where a selection from a group of categories/classes is needed.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000"/>
              <a:buFont typeface="Titillium Web"/>
              <a:buChar char="■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 Problem Spaces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Titillium Web"/>
              <a:buChar char="○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Cancer Detection (Binary 0/1)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Titillium Web"/>
              <a:buChar char="○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Digit Classification (10 Classes)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Titillium Web"/>
              <a:buChar char="○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Object Classification (Multiple Classes)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913" name="Google Shape;79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4" name="Google Shape;7914;p59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8" name="Shape 7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9" name="Google Shape;7919;p6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7920" name="Google Shape;7920;p60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000"/>
              <a:buFont typeface="Titillium Web"/>
              <a:buChar char="■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Very similar to linear regression: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000"/>
              <a:buFont typeface="Titillium Web"/>
              <a:buChar char="■"/>
            </a:pP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Y 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=</a:t>
            </a: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rgbClr val="9900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Wx</a:t>
            </a: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+</a:t>
            </a: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b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000"/>
              <a:buFont typeface="Titillium Web"/>
              <a:buChar char="■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Logistic Regression Equation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000"/>
              <a:buFont typeface="Titillium Web"/>
              <a:buChar char="■"/>
            </a:pP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Y 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=</a:t>
            </a: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σ(</a:t>
            </a:r>
            <a:r>
              <a:rPr lang="en">
                <a:solidFill>
                  <a:srgbClr val="9900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Wx</a:t>
            </a: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+</a:t>
            </a: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b</a:t>
            </a:r>
            <a:r>
              <a:rPr lang="en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)	</a:t>
            </a:r>
            <a:endParaRPr>
              <a:solidFill>
                <a:srgbClr val="FF99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Titillium Web"/>
              <a:buChar char="■"/>
            </a:pPr>
            <a:r>
              <a:rPr lang="en">
                <a:solidFill>
                  <a:srgbClr val="9900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 </a:t>
            </a: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</a:t>
            </a:r>
            <a:r>
              <a:rPr lang="en">
                <a:solidFill>
                  <a:srgbClr val="9900FF"/>
                </a:solidFill>
                <a:latin typeface="Titillium Web"/>
                <a:ea typeface="Titillium Web"/>
                <a:cs typeface="Titillium Web"/>
                <a:sym typeface="Titillium Web"/>
              </a:rPr>
              <a:t>x </a:t>
            </a: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are both vectors</a:t>
            </a:r>
            <a:endParaRPr>
              <a:solidFill>
                <a:srgbClr val="FF99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			</a:t>
            </a:r>
            <a:endParaRPr>
              <a:solidFill>
                <a:srgbClr val="FF99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binary classification:</a:t>
            </a:r>
            <a:r>
              <a:rPr lang="en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 		σ = Sigmoid Function</a:t>
            </a:r>
            <a:endParaRPr>
              <a:solidFill>
                <a:srgbClr val="FF99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	</a:t>
            </a:r>
            <a:r>
              <a:rPr lang="en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Multi-class classification:</a:t>
            </a:r>
            <a:r>
              <a:rPr lang="en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	σ = Softmax Function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921" name="Google Shape;79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2" name="Google Shape;7922;p60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6" name="Shape 7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7" name="Google Shape;7927;p6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sp>
        <p:nvSpPr>
          <p:cNvPr id="7928" name="Google Shape;7928;p61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Char char="■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Logistic Regression is just linear regression, with an activation function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Char char="■"/>
            </a:pP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activation function is used to take the continuous output of the linear regression, and separate the result into classes in a non-linear fashion, whether it be two classes (sigmoid function) or multiclass (softmax function)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929" name="Google Shape;79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0" name="Google Shape;7930;p61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4" name="Shape 7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5" name="Google Shape;7935;p62"/>
          <p:cNvSpPr txBox="1"/>
          <p:nvPr>
            <p:ph idx="1" type="body"/>
          </p:nvPr>
        </p:nvSpPr>
        <p:spPr>
          <a:xfrm>
            <a:off x="1811975" y="1894650"/>
            <a:ext cx="42810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  <p:sp>
        <p:nvSpPr>
          <p:cNvPr id="7936" name="Google Shape;7936;p6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37" name="Google Shape;79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8" name="Google Shape;7938;p62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2" name="Shape 7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3" name="Google Shape;7943;p63"/>
          <p:cNvSpPr txBox="1"/>
          <p:nvPr>
            <p:ph idx="4294967295" type="ctrTitle"/>
          </p:nvPr>
        </p:nvSpPr>
        <p:spPr>
          <a:xfrm>
            <a:off x="685800" y="2030600"/>
            <a:ext cx="6768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4. Review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7944" name="Google Shape;7944;p6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45" name="Google Shape;79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6" name="Google Shape;7946;p63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0" name="Shape 7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1" name="Google Shape;7951;p6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7952" name="Google Shape;7952;p64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What is the difference between regression and classification?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What is the difference between linear and logistic regression?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6" name="Shape 7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7" name="Google Shape;7957;p65"/>
          <p:cNvSpPr txBox="1"/>
          <p:nvPr>
            <p:ph idx="4294967295" type="ctrTitle"/>
          </p:nvPr>
        </p:nvSpPr>
        <p:spPr>
          <a:xfrm>
            <a:off x="685800" y="2030600"/>
            <a:ext cx="6768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5</a:t>
            </a:r>
            <a:r>
              <a:rPr lang="en" sz="4800">
                <a:solidFill>
                  <a:srgbClr val="D3EBD5"/>
                </a:solidFill>
              </a:rPr>
              <a:t>. Introduction to </a:t>
            </a:r>
            <a:endParaRPr sz="4800">
              <a:solidFill>
                <a:srgbClr val="D3EBD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Neural Networks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7958" name="Google Shape;7958;p6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9" name="Google Shape;79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0" name="Google Shape;7960;p65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5" name="Shape 7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6" name="Google Shape;7726;p39"/>
          <p:cNvSpPr txBox="1"/>
          <p:nvPr>
            <p:ph type="title"/>
          </p:nvPr>
        </p:nvSpPr>
        <p:spPr>
          <a:xfrm>
            <a:off x="718300" y="4119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Officers Helping w/ Advanced Track</a:t>
            </a:r>
            <a:endParaRPr/>
          </a:p>
        </p:txBody>
      </p:sp>
      <p:sp>
        <p:nvSpPr>
          <p:cNvPr id="7727" name="Google Shape;7727;p39"/>
          <p:cNvSpPr txBox="1"/>
          <p:nvPr>
            <p:ph idx="1" type="body"/>
          </p:nvPr>
        </p:nvSpPr>
        <p:spPr>
          <a:xfrm>
            <a:off x="4158225" y="2123900"/>
            <a:ext cx="1489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Vaishnavi Tipireddy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8" name="Google Shape;7728;p3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9" name="Google Shape;7729;p39"/>
          <p:cNvSpPr txBox="1"/>
          <p:nvPr>
            <p:ph idx="2" type="body"/>
          </p:nvPr>
        </p:nvSpPr>
        <p:spPr>
          <a:xfrm>
            <a:off x="305225" y="2123900"/>
            <a:ext cx="18258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Ben Limpanukorn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30" name="Google Shape;77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1" name="Google Shape;7731;p39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32" name="Google Shape;7732;p39"/>
          <p:cNvSpPr txBox="1"/>
          <p:nvPr>
            <p:ph idx="1" type="body"/>
          </p:nvPr>
        </p:nvSpPr>
        <p:spPr>
          <a:xfrm>
            <a:off x="4050450" y="3996850"/>
            <a:ext cx="1489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Aaron Phillip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33" name="Google Shape;7733;p39"/>
          <p:cNvPicPr preferRelativeResize="0"/>
          <p:nvPr/>
        </p:nvPicPr>
        <p:blipFill rotWithShape="1">
          <a:blip r:embed="rId4">
            <a:alphaModFix/>
          </a:blip>
          <a:srcRect b="31037" l="0" r="0" t="11088"/>
          <a:stretch/>
        </p:blipFill>
        <p:spPr>
          <a:xfrm>
            <a:off x="2160575" y="3479201"/>
            <a:ext cx="1489500" cy="15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34" name="Google Shape;773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725" y="1738550"/>
            <a:ext cx="1489500" cy="1489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35" name="Google Shape;7735;p39"/>
          <p:cNvPicPr preferRelativeResize="0"/>
          <p:nvPr/>
        </p:nvPicPr>
        <p:blipFill rotWithShape="1">
          <a:blip r:embed="rId6">
            <a:alphaModFix/>
          </a:blip>
          <a:srcRect b="4003" l="32036" r="4688" t="0"/>
          <a:stretch/>
        </p:blipFill>
        <p:spPr>
          <a:xfrm>
            <a:off x="2131025" y="1705850"/>
            <a:ext cx="1489500" cy="150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36" name="Google Shape;773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7725" y="3496150"/>
            <a:ext cx="1489500" cy="1489500"/>
          </a:xfrm>
          <a:prstGeom prst="ellipse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37" name="Google Shape;7737;p39"/>
          <p:cNvSpPr txBox="1"/>
          <p:nvPr>
            <p:ph idx="1" type="body"/>
          </p:nvPr>
        </p:nvSpPr>
        <p:spPr>
          <a:xfrm>
            <a:off x="473375" y="3996850"/>
            <a:ext cx="1489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Megha Ilango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4" name="Shape 7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5" name="Google Shape;7965;p6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pic>
        <p:nvPicPr>
          <p:cNvPr id="7966" name="Google Shape;79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7" name="Google Shape;7967;p66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968" name="Google Shape;796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75" y="1878300"/>
            <a:ext cx="6342724" cy="28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2" name="Shape 7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3" name="Google Shape;7973;p67"/>
          <p:cNvSpPr txBox="1"/>
          <p:nvPr>
            <p:ph type="title"/>
          </p:nvPr>
        </p:nvSpPr>
        <p:spPr>
          <a:xfrm>
            <a:off x="718300" y="708050"/>
            <a:ext cx="2800800" cy="9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Artificial Neuron</a:t>
            </a:r>
            <a:endParaRPr sz="3400"/>
          </a:p>
        </p:txBody>
      </p:sp>
      <p:sp>
        <p:nvSpPr>
          <p:cNvPr id="7974" name="Google Shape;7974;p67"/>
          <p:cNvSpPr txBox="1"/>
          <p:nvPr>
            <p:ph idx="1" type="body"/>
          </p:nvPr>
        </p:nvSpPr>
        <p:spPr>
          <a:xfrm>
            <a:off x="718300" y="1504950"/>
            <a:ext cx="56271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Represents a “Neuron”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Logistic Regression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Weights Vector </a:t>
            </a:r>
            <a:r>
              <a:rPr lang="en">
                <a:solidFill>
                  <a:srgbClr val="0000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Activation Function </a:t>
            </a:r>
            <a:r>
              <a:rPr lang="en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σ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Recall: </a:t>
            </a:r>
            <a:r>
              <a:rPr lang="en">
                <a:solidFill>
                  <a:srgbClr val="28324A"/>
                </a:solidFill>
                <a:latin typeface="Titillium Web"/>
                <a:ea typeface="Titillium Web"/>
                <a:cs typeface="Titillium Web"/>
                <a:sym typeface="Titillium Web"/>
              </a:rPr>
              <a:t>Logistic Regression Equation</a:t>
            </a:r>
            <a:endParaRPr>
              <a:solidFill>
                <a:srgbClr val="28324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Titillium Web"/>
              <a:buChar char="-"/>
            </a:pP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Y 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=</a:t>
            </a: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σ(</a:t>
            </a:r>
            <a:r>
              <a:rPr lang="en">
                <a:solidFill>
                  <a:srgbClr val="9900FF"/>
                </a:solidFill>
                <a:latin typeface="Titillium Web"/>
                <a:ea typeface="Titillium Web"/>
                <a:cs typeface="Titillium Web"/>
                <a:sym typeface="Titillium Web"/>
              </a:rPr>
              <a:t>x</a:t>
            </a:r>
            <a:r>
              <a:rPr lang="en">
                <a:solidFill>
                  <a:srgbClr val="0000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</a:t>
            </a: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+</a:t>
            </a:r>
            <a:r>
              <a:rPr lang="en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b</a:t>
            </a:r>
            <a:r>
              <a:rPr lang="en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)	</a:t>
            </a:r>
            <a:endParaRPr>
              <a:solidFill>
                <a:srgbClr val="FF99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75" name="Google Shape;7975;p67"/>
          <p:cNvSpPr/>
          <p:nvPr/>
        </p:nvSpPr>
        <p:spPr>
          <a:xfrm>
            <a:off x="5046186" y="1363460"/>
            <a:ext cx="204600" cy="208200"/>
          </a:xfrm>
          <a:prstGeom prst="flowChartConnector">
            <a:avLst/>
          </a:prstGeom>
          <a:solidFill>
            <a:srgbClr val="E0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6" name="Google Shape;7976;p67"/>
          <p:cNvSpPr/>
          <p:nvPr/>
        </p:nvSpPr>
        <p:spPr>
          <a:xfrm>
            <a:off x="5046186" y="1116896"/>
            <a:ext cx="204600" cy="208200"/>
          </a:xfrm>
          <a:prstGeom prst="flowChartConnector">
            <a:avLst/>
          </a:prstGeom>
          <a:solidFill>
            <a:srgbClr val="E0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7" name="Google Shape;7977;p67"/>
          <p:cNvSpPr/>
          <p:nvPr/>
        </p:nvSpPr>
        <p:spPr>
          <a:xfrm>
            <a:off x="5046186" y="2349717"/>
            <a:ext cx="204600" cy="208200"/>
          </a:xfrm>
          <a:prstGeom prst="flowChartConnector">
            <a:avLst/>
          </a:prstGeom>
          <a:solidFill>
            <a:srgbClr val="E0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8" name="Google Shape;7978;p67"/>
          <p:cNvSpPr txBox="1"/>
          <p:nvPr/>
        </p:nvSpPr>
        <p:spPr>
          <a:xfrm>
            <a:off x="4300500" y="719275"/>
            <a:ext cx="7062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FEATURES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# Bathrooms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# Bedrooms</a:t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</a:rPr>
              <a:t># Sq. feet</a:t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979" name="Google Shape;7979;p67"/>
          <p:cNvSpPr/>
          <p:nvPr/>
        </p:nvSpPr>
        <p:spPr>
          <a:xfrm>
            <a:off x="5092390" y="1813584"/>
            <a:ext cx="72900" cy="74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0" name="Google Shape;7980;p67"/>
          <p:cNvSpPr/>
          <p:nvPr/>
        </p:nvSpPr>
        <p:spPr>
          <a:xfrm>
            <a:off x="5092390" y="1923614"/>
            <a:ext cx="72900" cy="74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1" name="Google Shape;7981;p67"/>
          <p:cNvSpPr/>
          <p:nvPr/>
        </p:nvSpPr>
        <p:spPr>
          <a:xfrm>
            <a:off x="5092390" y="2033645"/>
            <a:ext cx="72900" cy="74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82" name="Google Shape;7982;p67"/>
          <p:cNvCxnSpPr>
            <a:stCxn id="7976" idx="6"/>
          </p:cNvCxnSpPr>
          <p:nvPr/>
        </p:nvCxnSpPr>
        <p:spPr>
          <a:xfrm>
            <a:off x="5250786" y="1220996"/>
            <a:ext cx="851100" cy="582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3" name="Google Shape;7983;p67"/>
          <p:cNvCxnSpPr>
            <a:stCxn id="7975" idx="6"/>
          </p:cNvCxnSpPr>
          <p:nvPr/>
        </p:nvCxnSpPr>
        <p:spPr>
          <a:xfrm>
            <a:off x="5250786" y="1467560"/>
            <a:ext cx="851100" cy="335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4" name="Google Shape;7984;p67"/>
          <p:cNvCxnSpPr>
            <a:stCxn id="7977" idx="6"/>
          </p:cNvCxnSpPr>
          <p:nvPr/>
        </p:nvCxnSpPr>
        <p:spPr>
          <a:xfrm flipH="1" rot="10800000">
            <a:off x="5250786" y="1803417"/>
            <a:ext cx="851100" cy="650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5" name="Google Shape;7985;p67"/>
          <p:cNvSpPr/>
          <p:nvPr/>
        </p:nvSpPr>
        <p:spPr>
          <a:xfrm>
            <a:off x="6102033" y="1571729"/>
            <a:ext cx="455400" cy="4635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86" name="Google Shape;7986;p67"/>
          <p:cNvCxnSpPr>
            <a:stCxn id="7985" idx="6"/>
          </p:cNvCxnSpPr>
          <p:nvPr/>
        </p:nvCxnSpPr>
        <p:spPr>
          <a:xfrm>
            <a:off x="6557433" y="1803479"/>
            <a:ext cx="5610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7" name="Google Shape;7987;p67"/>
          <p:cNvSpPr txBox="1"/>
          <p:nvPr/>
        </p:nvSpPr>
        <p:spPr>
          <a:xfrm>
            <a:off x="7180955" y="1605279"/>
            <a:ext cx="6798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7988" name="Google Shape;7988;p67"/>
          <p:cNvSpPr txBox="1"/>
          <p:nvPr/>
        </p:nvSpPr>
        <p:spPr>
          <a:xfrm>
            <a:off x="6161397" y="1625467"/>
            <a:ext cx="343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9" name="Google Shape;7989;p67"/>
          <p:cNvSpPr txBox="1"/>
          <p:nvPr/>
        </p:nvSpPr>
        <p:spPr>
          <a:xfrm>
            <a:off x="5395700" y="708046"/>
            <a:ext cx="7062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WEIGHTS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3" name="Shape 7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4" name="Google Shape;7994;p68"/>
          <p:cNvSpPr txBox="1"/>
          <p:nvPr>
            <p:ph type="title"/>
          </p:nvPr>
        </p:nvSpPr>
        <p:spPr>
          <a:xfrm>
            <a:off x="718300" y="647550"/>
            <a:ext cx="289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</a:t>
            </a:r>
            <a:endParaRPr/>
          </a:p>
        </p:txBody>
      </p:sp>
      <p:sp>
        <p:nvSpPr>
          <p:cNvPr id="7995" name="Google Shape;7995;p68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96" name="Google Shape;79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00" y="1558474"/>
            <a:ext cx="6761100" cy="2873463"/>
          </a:xfrm>
          <a:prstGeom prst="rect">
            <a:avLst/>
          </a:prstGeom>
          <a:noFill/>
          <a:ln>
            <a:noFill/>
          </a:ln>
        </p:spPr>
      </p:pic>
      <p:sp>
        <p:nvSpPr>
          <p:cNvPr id="7997" name="Google Shape;7997;p68"/>
          <p:cNvSpPr txBox="1"/>
          <p:nvPr>
            <p:ph type="title"/>
          </p:nvPr>
        </p:nvSpPr>
        <p:spPr>
          <a:xfrm>
            <a:off x="3997650" y="647550"/>
            <a:ext cx="289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layer NN</a:t>
            </a:r>
            <a:endParaRPr/>
          </a:p>
        </p:txBody>
      </p:sp>
      <p:cxnSp>
        <p:nvCxnSpPr>
          <p:cNvPr id="7998" name="Google Shape;7998;p68"/>
          <p:cNvCxnSpPr/>
          <p:nvPr/>
        </p:nvCxnSpPr>
        <p:spPr>
          <a:xfrm flipH="1" rot="10800000">
            <a:off x="4986125" y="3940475"/>
            <a:ext cx="753000" cy="7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9" name="Google Shape;7999;p68"/>
          <p:cNvSpPr txBox="1"/>
          <p:nvPr/>
        </p:nvSpPr>
        <p:spPr>
          <a:xfrm>
            <a:off x="4305750" y="4612025"/>
            <a:ext cx="1765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Sigmoid Neurons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3" name="Shape 8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4" name="Google Shape;8004;p6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bother?</a:t>
            </a:r>
            <a:endParaRPr/>
          </a:p>
        </p:txBody>
      </p:sp>
      <p:sp>
        <p:nvSpPr>
          <p:cNvPr id="8005" name="Google Shape;8005;p69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Neural nets allow us to model more complex data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Training on a neural net gives us a greater ability to model that information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More complex architectures help us model relationships that linear classifiers cannot fully represent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0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0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0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9" name="Shape 8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0" name="Google Shape;8010;p7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Time: Neural Networks Pipeline</a:t>
            </a:r>
            <a:endParaRPr/>
          </a:p>
        </p:txBody>
      </p:sp>
      <p:sp>
        <p:nvSpPr>
          <p:cNvPr id="8011" name="Google Shape;8011;p70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B87A1"/>
              </a:buClr>
              <a:buSzPts val="2400"/>
              <a:buAutoNum type="arabicPeriod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Define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architecture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400"/>
              <a:buAutoNum type="arabicPeriod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Pass inputs forward, get prediction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400"/>
              <a:buAutoNum type="arabicPeriod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Compute loss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AutoNum type="alphaLcPeriod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function of prediction and actual label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400"/>
              <a:buAutoNum type="arabicPeriod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Perform gradient descent to get weight adjustments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400"/>
              <a:buAutoNum type="arabicPeriod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Propagate adjustments backwards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AutoNum type="alphaLcPeriod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backpropagation, chain rule for derivatives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5" name="Shape 8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6" name="Google Shape;8016;p71"/>
          <p:cNvSpPr txBox="1"/>
          <p:nvPr>
            <p:ph idx="1" type="body"/>
          </p:nvPr>
        </p:nvSpPr>
        <p:spPr>
          <a:xfrm>
            <a:off x="1811975" y="1894650"/>
            <a:ext cx="42810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  <p:sp>
        <p:nvSpPr>
          <p:cNvPr id="8017" name="Google Shape;8017;p7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18" name="Google Shape;80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9" name="Google Shape;8019;p71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3" name="Shape 8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4" name="Google Shape;8024;p72"/>
          <p:cNvSpPr txBox="1"/>
          <p:nvPr>
            <p:ph idx="4294967295" type="ctrTitle"/>
          </p:nvPr>
        </p:nvSpPr>
        <p:spPr>
          <a:xfrm>
            <a:off x="685800" y="2030600"/>
            <a:ext cx="6768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5</a:t>
            </a:r>
            <a:r>
              <a:rPr lang="en" sz="4800">
                <a:solidFill>
                  <a:srgbClr val="D3EBD5"/>
                </a:solidFill>
              </a:rPr>
              <a:t>. Upcoming Events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8025" name="Google Shape;8025;p7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26" name="Google Shape;80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7" name="Google Shape;8027;p72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1" name="Shape 8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2" name="Google Shape;8032;p7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Track Meeting Next Week</a:t>
            </a:r>
            <a:endParaRPr/>
          </a:p>
        </p:txBody>
      </p:sp>
      <p:sp>
        <p:nvSpPr>
          <p:cNvPr id="8033" name="Google Shape;8033;p73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When: 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Friday,</a:t>
            </a:r>
            <a:r>
              <a:rPr lang="en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 October 25 from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6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r>
              <a:rPr lang="en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0 - </a:t>
            </a:r>
            <a:r>
              <a:rPr lang="en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8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 PM</a:t>
            </a:r>
            <a:endParaRPr sz="20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Where: </a:t>
            </a:r>
            <a:r>
              <a:rPr lang="en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Geology 4660</a:t>
            </a:r>
            <a:endParaRPr sz="20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Next week, we’ll be continuing with neural networks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4" name="Google Shape;80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5" name="Google Shape;8035;p73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9" name="Shape 8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0" name="Google Shape;8040;p74"/>
          <p:cNvSpPr txBox="1"/>
          <p:nvPr>
            <p:ph idx="4294967295" type="ctrTitle"/>
          </p:nvPr>
        </p:nvSpPr>
        <p:spPr>
          <a:xfrm>
            <a:off x="685800" y="2030600"/>
            <a:ext cx="7197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3EBD5"/>
                </a:solidFill>
              </a:rPr>
              <a:t>Please Fill Out Our </a:t>
            </a:r>
            <a:r>
              <a:rPr lang="en" sz="6000" u="sng">
                <a:solidFill>
                  <a:schemeClr val="hlink"/>
                </a:solidFill>
                <a:hlinkClick r:id="rId3"/>
              </a:rPr>
              <a:t>Feedback Form</a:t>
            </a:r>
            <a:r>
              <a:rPr lang="en" sz="6000">
                <a:solidFill>
                  <a:srgbClr val="D3EBD5"/>
                </a:solidFill>
              </a:rPr>
              <a:t>! </a:t>
            </a:r>
            <a:endParaRPr sz="6000">
              <a:solidFill>
                <a:srgbClr val="D3EBD5"/>
              </a:solidFill>
            </a:endParaRPr>
          </a:p>
        </p:txBody>
      </p:sp>
      <p:sp>
        <p:nvSpPr>
          <p:cNvPr id="8041" name="Google Shape;8041;p7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42" name="Google Shape;804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3" name="Google Shape;8043;p74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7" name="Shape 8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" name="Google Shape;8048;p75"/>
          <p:cNvSpPr txBox="1"/>
          <p:nvPr>
            <p:ph idx="4294967295" type="ctrTitle"/>
          </p:nvPr>
        </p:nvSpPr>
        <p:spPr>
          <a:xfrm>
            <a:off x="194625" y="2030600"/>
            <a:ext cx="7840200" cy="27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3EBD5"/>
                </a:solidFill>
              </a:rPr>
              <a:t>Thank you all for coming!</a:t>
            </a:r>
            <a:endParaRPr sz="6000">
              <a:solidFill>
                <a:srgbClr val="D3EBD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D3EBD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D3EBD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3EBD5"/>
                </a:solidFill>
              </a:rPr>
              <a:t>Join our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Facebook group</a:t>
            </a:r>
            <a:endParaRPr sz="2400">
              <a:solidFill>
                <a:srgbClr val="D3EBD5"/>
              </a:solidFill>
            </a:endParaRPr>
          </a:p>
        </p:txBody>
      </p:sp>
      <p:sp>
        <p:nvSpPr>
          <p:cNvPr id="8049" name="Google Shape;8049;p7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0" name="Google Shape;805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850" y="324375"/>
            <a:ext cx="1301847" cy="1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1" name="Google Shape;8051;p75"/>
          <p:cNvSpPr txBox="1"/>
          <p:nvPr/>
        </p:nvSpPr>
        <p:spPr>
          <a:xfrm>
            <a:off x="3631347" y="538701"/>
            <a:ext cx="26424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42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42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p4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Icebreaker</a:t>
            </a:r>
            <a:endParaRPr/>
          </a:p>
        </p:txBody>
      </p:sp>
      <p:sp>
        <p:nvSpPr>
          <p:cNvPr id="7743" name="Google Shape;7743;p40"/>
          <p:cNvSpPr txBox="1"/>
          <p:nvPr>
            <p:ph idx="1" type="body"/>
          </p:nvPr>
        </p:nvSpPr>
        <p:spPr>
          <a:xfrm>
            <a:off x="652775" y="1294275"/>
            <a:ext cx="71283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Come up with something your whole group has in common that none of the other groups would have in common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Most </a:t>
            </a:r>
            <a:r>
              <a:rPr lang="en" sz="2400"/>
              <a:t>obscure</a:t>
            </a:r>
            <a:r>
              <a:rPr lang="en" sz="2400"/>
              <a:t> commonality wins!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7" name="Shape 7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8" name="Google Shape;7748;p41"/>
          <p:cNvSpPr txBox="1"/>
          <p:nvPr>
            <p:ph idx="4294967295" type="ctrTitle"/>
          </p:nvPr>
        </p:nvSpPr>
        <p:spPr>
          <a:xfrm>
            <a:off x="685800" y="2030600"/>
            <a:ext cx="63141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4800"/>
              <a:buAutoNum type="arabicPeriod"/>
            </a:pPr>
            <a:r>
              <a:rPr lang="en" sz="4800">
                <a:solidFill>
                  <a:srgbClr val="D3EBD5"/>
                </a:solidFill>
              </a:rPr>
              <a:t>Overview and Logistics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7749" name="Google Shape;7749;p4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50" name="Google Shape;77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1" name="Google Shape;7751;p41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5" name="Shape 7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6" name="Google Shape;7756;p4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ACM AI</a:t>
            </a:r>
            <a:endParaRPr/>
          </a:p>
        </p:txBody>
      </p:sp>
      <p:sp>
        <p:nvSpPr>
          <p:cNvPr id="7757" name="Google Shape;7757;p42"/>
          <p:cNvSpPr txBox="1"/>
          <p:nvPr>
            <p:ph idx="1" type="body"/>
          </p:nvPr>
        </p:nvSpPr>
        <p:spPr>
          <a:xfrm>
            <a:off x="663275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Workshops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Beginner Track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Advanced Track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Advanced ++ (next quarter)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8" name="Google Shape;7758;p42"/>
          <p:cNvSpPr txBox="1"/>
          <p:nvPr>
            <p:ph idx="2" type="body"/>
          </p:nvPr>
        </p:nvSpPr>
        <p:spPr>
          <a:xfrm>
            <a:off x="2954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Outreach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Demystifying AI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Teach LA AI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759" name="Google Shape;7759;p42"/>
          <p:cNvSpPr txBox="1"/>
          <p:nvPr>
            <p:ph idx="3" type="body"/>
          </p:nvPr>
        </p:nvSpPr>
        <p:spPr>
          <a:xfrm>
            <a:off x="5245200" y="1755475"/>
            <a:ext cx="24549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Projects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Mission ML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Deep Fake Detection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Watch Greeting</a:t>
            </a:r>
            <a:endParaRPr/>
          </a:p>
        </p:txBody>
      </p:sp>
      <p:sp>
        <p:nvSpPr>
          <p:cNvPr id="7760" name="Google Shape;7760;p4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61" name="Google Shape;77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2" name="Google Shape;7762;p42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6" name="Shape 7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7" name="Google Shape;7767;p43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Beginner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Introduction to basic machine learning methods, such as linear and logistic regression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Explains mathematical concepts and motivations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Introduces neural networks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 prior knowledge expected</a:t>
            </a:r>
            <a:endParaRPr/>
          </a:p>
        </p:txBody>
      </p:sp>
      <p:sp>
        <p:nvSpPr>
          <p:cNvPr id="7768" name="Google Shape;7768;p4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vs. Advanced Workshops</a:t>
            </a:r>
            <a:endParaRPr/>
          </a:p>
        </p:txBody>
      </p:sp>
      <p:sp>
        <p:nvSpPr>
          <p:cNvPr id="7769" name="Google Shape;7769;p43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Advanced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Neural Networks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Focused on Deep Learning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Expected prior knowledge of working with data in Python and basic background in machine learning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0" name="Google Shape;7770;p4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71" name="Google Shape;77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2" name="Google Shape;7772;p43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6" name="Shape 7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7" name="Google Shape;7777;p44"/>
          <p:cNvSpPr txBox="1"/>
          <p:nvPr>
            <p:ph type="title"/>
          </p:nvPr>
        </p:nvSpPr>
        <p:spPr>
          <a:xfrm>
            <a:off x="718300" y="4263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Track </a:t>
            </a:r>
            <a:r>
              <a:rPr lang="en" u="sng"/>
              <a:t>Tentative</a:t>
            </a:r>
            <a:r>
              <a:rPr lang="en"/>
              <a:t> Schedule</a:t>
            </a:r>
            <a:endParaRPr/>
          </a:p>
        </p:txBody>
      </p:sp>
      <p:sp>
        <p:nvSpPr>
          <p:cNvPr id="7778" name="Google Shape;7778;p44"/>
          <p:cNvSpPr txBox="1"/>
          <p:nvPr>
            <p:ph idx="1" type="body"/>
          </p:nvPr>
        </p:nvSpPr>
        <p:spPr>
          <a:xfrm>
            <a:off x="718300" y="1226925"/>
            <a:ext cx="67611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3: Logistic Regression Review + Neural Networks Intro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4: </a:t>
            </a: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Neural Network Concepts + Applications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5: Neural</a:t>
            </a: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Network Applications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6: Convolutional Neural Network Concepts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7: Convolutional Neural Network Applications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8: Recurrent Neural Network Concepts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9: Recurrent Neural Network Applications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Titillium Web"/>
                <a:ea typeface="Titillium Web"/>
                <a:cs typeface="Titillium Web"/>
                <a:sym typeface="Titillium Web"/>
              </a:rPr>
              <a:t>Every Friday 6:00-8:00 PM in Geology 4660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779" name="Google Shape;7779;p4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80" name="Google Shape;77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1" name="Google Shape;7781;p44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5" name="Shape 7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6" name="Google Shape;7786;p45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Prior Knowledge</a:t>
            </a:r>
            <a:endParaRPr/>
          </a:p>
        </p:txBody>
      </p:sp>
      <p:sp>
        <p:nvSpPr>
          <p:cNvPr id="7787" name="Google Shape;7787;p45"/>
          <p:cNvSpPr txBox="1"/>
          <p:nvPr>
            <p:ph idx="1" type="body"/>
          </p:nvPr>
        </p:nvSpPr>
        <p:spPr>
          <a:xfrm>
            <a:off x="718300" y="16573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Comfortable with coding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Basic machine learning knowledge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Basic knowledge of working with data, i.e. Numpy arrays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788" name="Google Shape;7788;p4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89" name="Google Shape;77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0" name="Google Shape;7790;p45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